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Alegrey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509323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8350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710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9434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950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94702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7217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6193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8329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22394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80004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114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5124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54945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8042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14168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5167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0370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4151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600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311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601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118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5081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403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048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a"/>
              <a:t>‹Nº›</a:t>
            </a:fld>
            <a:endParaRPr lang="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a"/>
              <a:t>‹Nº›</a:t>
            </a:fld>
            <a:endParaRPr lang="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a"/>
              <a:t>‹Nº›</a:t>
            </a:fld>
            <a:endParaRPr lang="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a"/>
              <a:t>‹Nº›</a:t>
            </a:fld>
            <a:endParaRPr lang="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a"/>
              <a:t>‹Nº›</a:t>
            </a:fld>
            <a:endParaRPr lang="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a"/>
              <a:t>‹Nº›</a:t>
            </a:fld>
            <a:endParaRPr lang="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a"/>
              <a:t>‹Nº›</a:t>
            </a:fld>
            <a:endParaRPr lang="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a"/>
              <a:t>‹Nº›</a:t>
            </a:fld>
            <a:endParaRPr lang="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a"/>
              <a:t>‹Nº›</a:t>
            </a:fld>
            <a:endParaRPr lang="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a"/>
              <a:t>‹Nº›</a:t>
            </a:fld>
            <a:endParaRPr lang="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a"/>
              <a:t>‹Nº›</a:t>
            </a:fld>
            <a:endParaRPr lang="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ca" sz="1000">
                <a:solidFill>
                  <a:schemeClr val="lt2"/>
                </a:solidFill>
              </a:rPr>
              <a:t>‹Nº›</a:t>
            </a:fld>
            <a:endParaRPr lang="ca"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coticias.com/alimentos/92776/noticia-medio-ambiente-oscuros-secretos-aceite-palm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www.empresa.nestle.es/es/cvc/desarrollo-rural/aceite-de-palma"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elconfidencial.com/mundo/2015-10-12/el-lado-oscuro-del-aceite-mas-consumido-del-mundo-los-secretos-del-aceite-de-palma_105270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xarxanet.org/ambiental/noticies/les-greus-consequencies-de-la-produccio-d-oli-de-palm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ca">
                <a:latin typeface="Alegreya"/>
                <a:ea typeface="Alegreya"/>
                <a:cs typeface="Alegreya"/>
                <a:sym typeface="Alegreya"/>
              </a:rPr>
              <a:t>OLI DE PALMA</a:t>
            </a:r>
          </a:p>
        </p:txBody>
      </p:sp>
      <p:sp>
        <p:nvSpPr>
          <p:cNvPr id="55" name="Shape 55"/>
          <p:cNvSpPr txBox="1">
            <a:spLocks noGrp="1"/>
          </p:cNvSpPr>
          <p:nvPr>
            <p:ph type="subTitle" idx="1"/>
          </p:nvPr>
        </p:nvSpPr>
        <p:spPr>
          <a:xfrm>
            <a:off x="311700" y="2834125"/>
            <a:ext cx="8520600" cy="1585500"/>
          </a:xfrm>
          <a:prstGeom prst="rect">
            <a:avLst/>
          </a:prstGeom>
        </p:spPr>
        <p:txBody>
          <a:bodyPr lIns="91425" tIns="91425" rIns="91425" bIns="91425" anchor="t" anchorCtr="0">
            <a:noAutofit/>
          </a:bodyPr>
          <a:lstStyle/>
          <a:p>
            <a:pPr lvl="0" algn="r" rtl="0">
              <a:spcBef>
                <a:spcPts val="0"/>
              </a:spcBef>
              <a:buNone/>
            </a:pPr>
            <a:endParaRPr sz="2400">
              <a:latin typeface="Alegreya"/>
              <a:ea typeface="Alegreya"/>
              <a:cs typeface="Alegreya"/>
              <a:sym typeface="Alegreya"/>
            </a:endParaRPr>
          </a:p>
          <a:p>
            <a:pPr lvl="0" algn="r" rtl="0">
              <a:spcBef>
                <a:spcPts val="0"/>
              </a:spcBef>
              <a:buNone/>
            </a:pPr>
            <a:endParaRPr sz="2400">
              <a:latin typeface="Alegreya"/>
              <a:ea typeface="Alegreya"/>
              <a:cs typeface="Alegreya"/>
              <a:sym typeface="Alegreya"/>
            </a:endParaRPr>
          </a:p>
          <a:p>
            <a:pPr lvl="0" algn="r" rtl="0">
              <a:spcBef>
                <a:spcPts val="0"/>
              </a:spcBef>
              <a:buNone/>
            </a:pPr>
            <a:r>
              <a:rPr lang="ca" sz="2400">
                <a:latin typeface="Alegreya"/>
                <a:ea typeface="Alegreya"/>
                <a:cs typeface="Alegreya"/>
                <a:sym typeface="Alegreya"/>
              </a:rPr>
              <a:t>Irene Sandín, Leila Medina</a:t>
            </a:r>
          </a:p>
          <a:p>
            <a:pPr lvl="0" algn="r">
              <a:spcBef>
                <a:spcPts val="0"/>
              </a:spcBef>
              <a:buNone/>
            </a:pPr>
            <a:r>
              <a:rPr lang="ca" sz="3000">
                <a:latin typeface="Alegreya"/>
                <a:ea typeface="Alegreya"/>
                <a:cs typeface="Alegreya"/>
                <a:sym typeface="Alegreya"/>
              </a:rPr>
              <a:t>3</a:t>
            </a:r>
            <a:r>
              <a:rPr lang="ca" sz="2400">
                <a:latin typeface="Alegreya"/>
                <a:ea typeface="Alegreya"/>
                <a:cs typeface="Alegreya"/>
                <a:sym typeface="Alegreya"/>
              </a:rPr>
              <a:t> ESO 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253375" y="279925"/>
            <a:ext cx="8599200" cy="4513800"/>
          </a:xfrm>
          <a:prstGeom prst="rect">
            <a:avLst/>
          </a:prstGeom>
        </p:spPr>
        <p:txBody>
          <a:bodyPr lIns="91425" tIns="91425" rIns="91425" bIns="91425" anchor="t" anchorCtr="0">
            <a:noAutofit/>
          </a:bodyPr>
          <a:lstStyle/>
          <a:p>
            <a:pPr lvl="0">
              <a:spcBef>
                <a:spcPts val="0"/>
              </a:spcBef>
              <a:buNone/>
            </a:pPr>
            <a:r>
              <a:rPr lang="ca"/>
              <a:t>¿Que hay detras del aceite de palma?</a:t>
            </a:r>
          </a:p>
          <a:p>
            <a:pPr lvl="0">
              <a:spcBef>
                <a:spcPts val="0"/>
              </a:spcBef>
              <a:buNone/>
            </a:pPr>
            <a:r>
              <a:rPr lang="ca" u="sng">
                <a:solidFill>
                  <a:schemeClr val="hlink"/>
                </a:solidFill>
                <a:hlinkClick r:id="rId3"/>
              </a:rPr>
              <a:t>http://www.ecoticias.com/alimentos/92776/noticia-medio-ambiente-oscuros-secretos-aceite-palma</a:t>
            </a:r>
          </a:p>
          <a:p>
            <a:pPr lvl="0">
              <a:spcBef>
                <a:spcPts val="0"/>
              </a:spcBef>
              <a:buNone/>
            </a:pPr>
            <a:r>
              <a:rPr lang="ca"/>
              <a:t>19.08.2014 ecotocias.com</a:t>
            </a:r>
          </a:p>
          <a:p>
            <a:pPr lvl="0">
              <a:spcBef>
                <a:spcPts val="0"/>
              </a:spcBef>
              <a:buNone/>
            </a:pPr>
            <a:r>
              <a:rPr lang="ca"/>
              <a:t>El producte del cultiu comercial en plantacions més extens del món contribueix considerablement a la desforestació, la destrucció d’hàbitats, l'extinció d'espècies d'animals i plantes, el canvi climàtic i fins i tot a l'abús dels drets humans.</a:t>
            </a:r>
          </a:p>
          <a:p>
            <a:pPr lvl="0">
              <a:spcBef>
                <a:spcPts val="0"/>
              </a:spcBef>
              <a:buNone/>
            </a:pPr>
            <a:r>
              <a:rPr lang="ca"/>
              <a:t>En total, es produeixen cinquanta milions de tones d'oli de palma cada any. Productes alimentaris com ara la margarina, sopes, salses, galetes i la brioixeria; a més d'en xampús, maquillatge, pasta de dents, sabons, detergents i en agents de neteja.</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Producció 1975-2003, Malàisia i Indonesia</a:t>
            </a:r>
          </a:p>
        </p:txBody>
      </p:sp>
      <p:sp>
        <p:nvSpPr>
          <p:cNvPr id="113" name="Shape 11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14" name="Shape 114"/>
          <p:cNvPicPr preferRelativeResize="0"/>
          <p:nvPr/>
        </p:nvPicPr>
        <p:blipFill>
          <a:blip r:embed="rId3">
            <a:alphaModFix/>
          </a:blip>
          <a:stretch>
            <a:fillRect/>
          </a:stretch>
        </p:blipFill>
        <p:spPr>
          <a:xfrm>
            <a:off x="311700" y="1152475"/>
            <a:ext cx="3023514" cy="3416400"/>
          </a:xfrm>
          <a:prstGeom prst="rect">
            <a:avLst/>
          </a:prstGeom>
          <a:noFill/>
          <a:ln>
            <a:noFill/>
          </a:ln>
        </p:spPr>
      </p:pic>
      <p:pic>
        <p:nvPicPr>
          <p:cNvPr id="115" name="Shape 115"/>
          <p:cNvPicPr preferRelativeResize="0"/>
          <p:nvPr/>
        </p:nvPicPr>
        <p:blipFill>
          <a:blip r:embed="rId4">
            <a:alphaModFix/>
          </a:blip>
          <a:stretch>
            <a:fillRect/>
          </a:stretch>
        </p:blipFill>
        <p:spPr>
          <a:xfrm>
            <a:off x="3643575" y="1152462"/>
            <a:ext cx="3371850" cy="33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188425"/>
            <a:ext cx="8520600" cy="572700"/>
          </a:xfrm>
          <a:prstGeom prst="rect">
            <a:avLst/>
          </a:prstGeom>
        </p:spPr>
        <p:txBody>
          <a:bodyPr lIns="91425" tIns="91425" rIns="91425" bIns="91425" anchor="t" anchorCtr="0">
            <a:noAutofit/>
          </a:bodyPr>
          <a:lstStyle/>
          <a:p>
            <a:pPr lvl="0">
              <a:spcBef>
                <a:spcPts val="0"/>
              </a:spcBef>
              <a:buNone/>
            </a:pPr>
            <a:r>
              <a:rPr lang="ca"/>
              <a:t>productes que contenen oli de palma</a:t>
            </a:r>
          </a:p>
        </p:txBody>
      </p:sp>
      <p:sp>
        <p:nvSpPr>
          <p:cNvPr id="121" name="Shape 1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22" name="Shape 122"/>
          <p:cNvPicPr preferRelativeResize="0"/>
          <p:nvPr/>
        </p:nvPicPr>
        <p:blipFill rotWithShape="1">
          <a:blip r:embed="rId3">
            <a:alphaModFix/>
          </a:blip>
          <a:srcRect l="15220" t="5677" r="6482" b="14354"/>
          <a:stretch/>
        </p:blipFill>
        <p:spPr>
          <a:xfrm>
            <a:off x="454874" y="1227674"/>
            <a:ext cx="2355971" cy="1804775"/>
          </a:xfrm>
          <a:prstGeom prst="rect">
            <a:avLst/>
          </a:prstGeom>
          <a:noFill/>
          <a:ln>
            <a:noFill/>
          </a:ln>
        </p:spPr>
      </p:pic>
      <p:pic>
        <p:nvPicPr>
          <p:cNvPr id="123" name="Shape 123"/>
          <p:cNvPicPr preferRelativeResize="0"/>
          <p:nvPr/>
        </p:nvPicPr>
        <p:blipFill rotWithShape="1">
          <a:blip r:embed="rId4">
            <a:alphaModFix/>
          </a:blip>
          <a:srcRect l="8704" t="35381" r="15076" b="33528"/>
          <a:stretch/>
        </p:blipFill>
        <p:spPr>
          <a:xfrm>
            <a:off x="2997474" y="933050"/>
            <a:ext cx="2554251" cy="781450"/>
          </a:xfrm>
          <a:prstGeom prst="rect">
            <a:avLst/>
          </a:prstGeom>
          <a:noFill/>
          <a:ln>
            <a:noFill/>
          </a:ln>
        </p:spPr>
      </p:pic>
      <p:pic>
        <p:nvPicPr>
          <p:cNvPr id="124" name="Shape 124"/>
          <p:cNvPicPr preferRelativeResize="0"/>
          <p:nvPr/>
        </p:nvPicPr>
        <p:blipFill>
          <a:blip r:embed="rId5">
            <a:alphaModFix/>
          </a:blip>
          <a:stretch>
            <a:fillRect/>
          </a:stretch>
        </p:blipFill>
        <p:spPr>
          <a:xfrm>
            <a:off x="6006599" y="1152475"/>
            <a:ext cx="1976925" cy="2635900"/>
          </a:xfrm>
          <a:prstGeom prst="rect">
            <a:avLst/>
          </a:prstGeom>
          <a:noFill/>
          <a:ln>
            <a:noFill/>
          </a:ln>
        </p:spPr>
      </p:pic>
      <p:pic>
        <p:nvPicPr>
          <p:cNvPr id="125" name="Shape 125"/>
          <p:cNvPicPr preferRelativeResize="0"/>
          <p:nvPr/>
        </p:nvPicPr>
        <p:blipFill rotWithShape="1">
          <a:blip r:embed="rId6">
            <a:alphaModFix/>
          </a:blip>
          <a:srcRect l="23694" t="24376" r="15236" b="32311"/>
          <a:stretch/>
        </p:blipFill>
        <p:spPr>
          <a:xfrm>
            <a:off x="3230737" y="2041075"/>
            <a:ext cx="2355973" cy="22276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311700" y="373225"/>
            <a:ext cx="8520600" cy="4195500"/>
          </a:xfrm>
          <a:prstGeom prst="rect">
            <a:avLst/>
          </a:prstGeom>
        </p:spPr>
        <p:txBody>
          <a:bodyPr lIns="91425" tIns="91425" rIns="91425" bIns="91425" anchor="t" anchorCtr="0">
            <a:noAutofit/>
          </a:bodyPr>
          <a:lstStyle/>
          <a:p>
            <a:pPr lvl="0">
              <a:spcBef>
                <a:spcPts val="0"/>
              </a:spcBef>
              <a:buNone/>
            </a:pPr>
            <a:endParaRPr/>
          </a:p>
        </p:txBody>
      </p:sp>
      <p:pic>
        <p:nvPicPr>
          <p:cNvPr id="131" name="Shape 131"/>
          <p:cNvPicPr preferRelativeResize="0"/>
          <p:nvPr/>
        </p:nvPicPr>
        <p:blipFill rotWithShape="1">
          <a:blip r:embed="rId3">
            <a:alphaModFix/>
          </a:blip>
          <a:srcRect l="21391" t="10330" r="29262" b="11348"/>
          <a:stretch/>
        </p:blipFill>
        <p:spPr>
          <a:xfrm>
            <a:off x="723100" y="373225"/>
            <a:ext cx="1003049" cy="2122726"/>
          </a:xfrm>
          <a:prstGeom prst="rect">
            <a:avLst/>
          </a:prstGeom>
          <a:noFill/>
          <a:ln>
            <a:noFill/>
          </a:ln>
        </p:spPr>
      </p:pic>
      <p:pic>
        <p:nvPicPr>
          <p:cNvPr id="132" name="Shape 132"/>
          <p:cNvPicPr preferRelativeResize="0"/>
          <p:nvPr/>
        </p:nvPicPr>
        <p:blipFill rotWithShape="1">
          <a:blip r:embed="rId4">
            <a:alphaModFix/>
          </a:blip>
          <a:srcRect l="37977" t="30822" r="5801" b="19164"/>
          <a:stretch/>
        </p:blipFill>
        <p:spPr>
          <a:xfrm>
            <a:off x="1905400" y="373225"/>
            <a:ext cx="3251700" cy="2052600"/>
          </a:xfrm>
          <a:prstGeom prst="rect">
            <a:avLst/>
          </a:prstGeom>
          <a:noFill/>
          <a:ln>
            <a:noFill/>
          </a:ln>
        </p:spPr>
      </p:pic>
      <p:pic>
        <p:nvPicPr>
          <p:cNvPr id="133" name="Shape 133"/>
          <p:cNvPicPr preferRelativeResize="0"/>
          <p:nvPr/>
        </p:nvPicPr>
        <p:blipFill>
          <a:blip r:embed="rId5">
            <a:alphaModFix/>
          </a:blip>
          <a:stretch>
            <a:fillRect/>
          </a:stretch>
        </p:blipFill>
        <p:spPr>
          <a:xfrm>
            <a:off x="5812625" y="58375"/>
            <a:ext cx="2081224" cy="1557025"/>
          </a:xfrm>
          <a:prstGeom prst="rect">
            <a:avLst/>
          </a:prstGeom>
          <a:noFill/>
          <a:ln>
            <a:noFill/>
          </a:ln>
        </p:spPr>
      </p:pic>
      <p:pic>
        <p:nvPicPr>
          <p:cNvPr id="134" name="Shape 134"/>
          <p:cNvPicPr preferRelativeResize="0"/>
          <p:nvPr/>
        </p:nvPicPr>
        <p:blipFill rotWithShape="1">
          <a:blip r:embed="rId6">
            <a:alphaModFix/>
          </a:blip>
          <a:srcRect l="14129" t="31614" r="17447"/>
          <a:stretch/>
        </p:blipFill>
        <p:spPr>
          <a:xfrm>
            <a:off x="5435074" y="1677900"/>
            <a:ext cx="3079127" cy="2741900"/>
          </a:xfrm>
          <a:prstGeom prst="rect">
            <a:avLst/>
          </a:prstGeom>
          <a:noFill/>
          <a:ln>
            <a:noFill/>
          </a:ln>
        </p:spPr>
      </p:pic>
      <p:pic>
        <p:nvPicPr>
          <p:cNvPr id="135" name="Shape 135"/>
          <p:cNvPicPr preferRelativeResize="0"/>
          <p:nvPr/>
        </p:nvPicPr>
        <p:blipFill rotWithShape="1">
          <a:blip r:embed="rId7">
            <a:alphaModFix/>
          </a:blip>
          <a:srcRect t="29805" b="31750"/>
          <a:stretch/>
        </p:blipFill>
        <p:spPr>
          <a:xfrm>
            <a:off x="886425" y="2604950"/>
            <a:ext cx="3079127" cy="887810"/>
          </a:xfrm>
          <a:prstGeom prst="rect">
            <a:avLst/>
          </a:prstGeom>
          <a:noFill/>
          <a:ln>
            <a:noFill/>
          </a:ln>
        </p:spPr>
      </p:pic>
      <p:pic>
        <p:nvPicPr>
          <p:cNvPr id="136" name="Shape 136"/>
          <p:cNvPicPr preferRelativeResize="0"/>
          <p:nvPr/>
        </p:nvPicPr>
        <p:blipFill rotWithShape="1">
          <a:blip r:embed="rId8">
            <a:alphaModFix/>
          </a:blip>
          <a:srcRect l="14621" t="41383" r="4596" b="34807"/>
          <a:stretch/>
        </p:blipFill>
        <p:spPr>
          <a:xfrm>
            <a:off x="221600" y="3671875"/>
            <a:ext cx="5213472" cy="1152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311700" y="373225"/>
            <a:ext cx="8520600" cy="4195500"/>
          </a:xfrm>
          <a:prstGeom prst="rect">
            <a:avLst/>
          </a:prstGeom>
        </p:spPr>
        <p:txBody>
          <a:bodyPr lIns="91425" tIns="91425" rIns="91425" bIns="91425" anchor="t" anchorCtr="0">
            <a:noAutofit/>
          </a:bodyPr>
          <a:lstStyle/>
          <a:p>
            <a:pPr lvl="0">
              <a:spcBef>
                <a:spcPts val="0"/>
              </a:spcBef>
              <a:buNone/>
            </a:pPr>
            <a:endParaRPr/>
          </a:p>
        </p:txBody>
      </p:sp>
      <p:pic>
        <p:nvPicPr>
          <p:cNvPr id="142" name="Shape 142"/>
          <p:cNvPicPr preferRelativeResize="0"/>
          <p:nvPr/>
        </p:nvPicPr>
        <p:blipFill>
          <a:blip r:embed="rId3">
            <a:alphaModFix/>
          </a:blip>
          <a:stretch>
            <a:fillRect/>
          </a:stretch>
        </p:blipFill>
        <p:spPr>
          <a:xfrm>
            <a:off x="368849" y="373224"/>
            <a:ext cx="2077525" cy="2770026"/>
          </a:xfrm>
          <a:prstGeom prst="rect">
            <a:avLst/>
          </a:prstGeom>
          <a:noFill/>
          <a:ln>
            <a:noFill/>
          </a:ln>
        </p:spPr>
      </p:pic>
      <p:pic>
        <p:nvPicPr>
          <p:cNvPr id="143" name="Shape 143"/>
          <p:cNvPicPr preferRelativeResize="0"/>
          <p:nvPr/>
        </p:nvPicPr>
        <p:blipFill rotWithShape="1">
          <a:blip r:embed="rId4">
            <a:alphaModFix/>
          </a:blip>
          <a:srcRect l="19554" t="32314" r="4596" b="44328"/>
          <a:stretch/>
        </p:blipFill>
        <p:spPr>
          <a:xfrm>
            <a:off x="2589250" y="501501"/>
            <a:ext cx="5201795" cy="1201325"/>
          </a:xfrm>
          <a:prstGeom prst="rect">
            <a:avLst/>
          </a:prstGeom>
          <a:noFill/>
          <a:ln>
            <a:noFill/>
          </a:ln>
        </p:spPr>
      </p:pic>
      <p:pic>
        <p:nvPicPr>
          <p:cNvPr id="144" name="Shape 144"/>
          <p:cNvPicPr preferRelativeResize="0"/>
          <p:nvPr/>
        </p:nvPicPr>
        <p:blipFill rotWithShape="1">
          <a:blip r:embed="rId5">
            <a:alphaModFix/>
          </a:blip>
          <a:srcRect l="24262" t="10772" r="21881" b="5782"/>
          <a:stretch/>
        </p:blipFill>
        <p:spPr>
          <a:xfrm>
            <a:off x="2657774" y="1866150"/>
            <a:ext cx="1494351" cy="3087246"/>
          </a:xfrm>
          <a:prstGeom prst="rect">
            <a:avLst/>
          </a:prstGeom>
          <a:noFill/>
          <a:ln>
            <a:noFill/>
          </a:ln>
        </p:spPr>
      </p:pic>
      <p:pic>
        <p:nvPicPr>
          <p:cNvPr id="145" name="Shape 145"/>
          <p:cNvPicPr preferRelativeResize="0"/>
          <p:nvPr/>
        </p:nvPicPr>
        <p:blipFill rotWithShape="1">
          <a:blip r:embed="rId6">
            <a:alphaModFix/>
          </a:blip>
          <a:srcRect l="13111" t="47730" r="9073" b="31180"/>
          <a:stretch/>
        </p:blipFill>
        <p:spPr>
          <a:xfrm>
            <a:off x="4237800" y="2134350"/>
            <a:ext cx="4906202" cy="1772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empresa amb alternativa</a:t>
            </a:r>
          </a:p>
        </p:txBody>
      </p:sp>
      <p:sp>
        <p:nvSpPr>
          <p:cNvPr id="151" name="Shape 15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400"/>
              </a:spcBef>
              <a:spcAft>
                <a:spcPts val="800"/>
              </a:spcAft>
              <a:buNone/>
            </a:pPr>
            <a:r>
              <a:rPr lang="ca"/>
              <a:t>El aceite de palma en Nestlé</a:t>
            </a:r>
          </a:p>
          <a:p>
            <a:pPr lvl="0" rtl="0">
              <a:spcBef>
                <a:spcPts val="400"/>
              </a:spcBef>
              <a:spcAft>
                <a:spcPts val="800"/>
              </a:spcAft>
              <a:buNone/>
            </a:pPr>
            <a:r>
              <a:rPr lang="ca"/>
              <a:t>Nestlé sólo utiliza un 0,7% de la producción mundial del aceite de palma</a:t>
            </a:r>
          </a:p>
          <a:p>
            <a:pPr lvl="0" rtl="0">
              <a:spcBef>
                <a:spcPts val="400"/>
              </a:spcBef>
              <a:spcAft>
                <a:spcPts val="800"/>
              </a:spcAft>
              <a:buNone/>
            </a:pPr>
            <a:r>
              <a:rPr lang="ca" u="sng">
                <a:solidFill>
                  <a:schemeClr val="hlink"/>
                </a:solidFill>
                <a:hlinkClick r:id="rId3"/>
              </a:rPr>
              <a:t>http://www.empresa.nestle.es/es/cvc/desarrollo-rural/aceite-de-palma</a:t>
            </a:r>
            <a:r>
              <a:rPr lang="ca"/>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Enquestes</a:t>
            </a:r>
          </a:p>
        </p:txBody>
      </p:sp>
      <p:sp>
        <p:nvSpPr>
          <p:cNvPr id="157" name="Shape 15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t>Enquesta 1:</a:t>
            </a:r>
          </a:p>
          <a:p>
            <a:pPr lvl="0">
              <a:spcBef>
                <a:spcPts val="0"/>
              </a:spcBef>
              <a:buNone/>
            </a:pPr>
            <a:r>
              <a:rPr lang="ca"/>
              <a:t>Saps què és i d’on surt l’oli de palma? No</a:t>
            </a:r>
          </a:p>
          <a:p>
            <a:pPr lvl="0">
              <a:spcBef>
                <a:spcPts val="0"/>
              </a:spcBef>
              <a:buNone/>
            </a:pPr>
            <a:r>
              <a:rPr lang="ca"/>
              <a:t>Saps quins problemes suposa la seva extracció-producció a nivell ambiental? No</a:t>
            </a:r>
          </a:p>
          <a:p>
            <a:pPr lvl="0">
              <a:spcBef>
                <a:spcPts val="0"/>
              </a:spcBef>
              <a:buNone/>
            </a:pPr>
            <a:r>
              <a:rPr lang="ca"/>
              <a:t>Saps en quins productes s’utilitza? No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Enquesta</a:t>
            </a:r>
          </a:p>
        </p:txBody>
      </p:sp>
      <p:sp>
        <p:nvSpPr>
          <p:cNvPr id="163" name="Shape 1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t>Enquesta 2:</a:t>
            </a:r>
          </a:p>
          <a:p>
            <a:pPr lvl="0">
              <a:spcBef>
                <a:spcPts val="0"/>
              </a:spcBef>
              <a:buNone/>
            </a:pPr>
            <a:r>
              <a:rPr lang="ca"/>
              <a:t>Saps què és i d’on surt l’oli de palma? No</a:t>
            </a:r>
          </a:p>
          <a:p>
            <a:pPr lvl="0">
              <a:spcBef>
                <a:spcPts val="0"/>
              </a:spcBef>
              <a:buNone/>
            </a:pPr>
            <a:r>
              <a:rPr lang="ca"/>
              <a:t>Saps quins problemes suposa la seva extracció-producció a nivell ambiental? No</a:t>
            </a:r>
          </a:p>
          <a:p>
            <a:pPr lvl="0">
              <a:spcBef>
                <a:spcPts val="0"/>
              </a:spcBef>
              <a:buNone/>
            </a:pPr>
            <a:r>
              <a:rPr lang="ca"/>
              <a:t>Saps en quins productes s’utilitza? No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Enquesta</a:t>
            </a:r>
          </a:p>
        </p:txBody>
      </p:sp>
      <p:sp>
        <p:nvSpPr>
          <p:cNvPr id="169" name="Shape 16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t>Enquesta 3:</a:t>
            </a:r>
          </a:p>
          <a:p>
            <a:pPr lvl="0">
              <a:spcBef>
                <a:spcPts val="0"/>
              </a:spcBef>
              <a:buNone/>
            </a:pPr>
            <a:r>
              <a:rPr lang="ca"/>
              <a:t>Saps què és i d’on surt l’oli de palma? Si</a:t>
            </a:r>
          </a:p>
          <a:p>
            <a:pPr lvl="0">
              <a:spcBef>
                <a:spcPts val="0"/>
              </a:spcBef>
              <a:buNone/>
            </a:pPr>
            <a:r>
              <a:rPr lang="ca"/>
              <a:t>Saps quins problemes suposa la seva extracció-producció a nivell ambiental? Si, crea contaminació ja que per plantar les palmes es cremen boscos i alliberen diòxid de carboni a l’atmosfera</a:t>
            </a:r>
          </a:p>
          <a:p>
            <a:pPr lvl="0">
              <a:spcBef>
                <a:spcPts val="0"/>
              </a:spcBef>
              <a:buNone/>
            </a:pPr>
            <a:r>
              <a:rPr lang="ca"/>
              <a:t>Saps en quins productes s’utilitza? Si, dolços i productes de neteja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Enquesta</a:t>
            </a:r>
          </a:p>
        </p:txBody>
      </p:sp>
      <p:sp>
        <p:nvSpPr>
          <p:cNvPr id="175" name="Shape 17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t>Enquesta 4:</a:t>
            </a:r>
          </a:p>
          <a:p>
            <a:pPr lvl="0">
              <a:spcBef>
                <a:spcPts val="0"/>
              </a:spcBef>
              <a:buNone/>
            </a:pPr>
            <a:r>
              <a:rPr lang="ca"/>
              <a:t>Saps què és i d’on surt l’oli de palma? No</a:t>
            </a:r>
          </a:p>
          <a:p>
            <a:pPr lvl="0">
              <a:spcBef>
                <a:spcPts val="0"/>
              </a:spcBef>
              <a:buNone/>
            </a:pPr>
            <a:r>
              <a:rPr lang="ca"/>
              <a:t>Saps quins problemes suposa la seva extracció-producció a nivell ambiental? No</a:t>
            </a:r>
          </a:p>
          <a:p>
            <a:pPr lvl="0">
              <a:spcBef>
                <a:spcPts val="0"/>
              </a:spcBef>
              <a:buNone/>
            </a:pPr>
            <a:r>
              <a:rPr lang="ca"/>
              <a:t>Saps en quins productes s’utilitza? No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495000"/>
          </a:xfrm>
          <a:prstGeom prst="rect">
            <a:avLst/>
          </a:prstGeom>
        </p:spPr>
        <p:txBody>
          <a:bodyPr lIns="91425" tIns="91425" rIns="91425" bIns="91425" anchor="t" anchorCtr="0">
            <a:noAutofit/>
          </a:bodyPr>
          <a:lstStyle/>
          <a:p>
            <a:pPr lvl="0">
              <a:spcBef>
                <a:spcPts val="0"/>
              </a:spcBef>
              <a:buNone/>
            </a:pPr>
            <a:r>
              <a:rPr lang="ca"/>
              <a:t>Índex</a:t>
            </a:r>
          </a:p>
        </p:txBody>
      </p:sp>
      <p:sp>
        <p:nvSpPr>
          <p:cNvPr id="61" name="Shape 61"/>
          <p:cNvSpPr txBox="1">
            <a:spLocks noGrp="1"/>
          </p:cNvSpPr>
          <p:nvPr>
            <p:ph type="body" idx="1"/>
          </p:nvPr>
        </p:nvSpPr>
        <p:spPr>
          <a:xfrm>
            <a:off x="311700" y="940100"/>
            <a:ext cx="8520600" cy="4098300"/>
          </a:xfrm>
          <a:prstGeom prst="rect">
            <a:avLst/>
          </a:prstGeom>
        </p:spPr>
        <p:txBody>
          <a:bodyPr lIns="91425" tIns="91425" rIns="91425" bIns="91425" anchor="t" anchorCtr="0">
            <a:noAutofit/>
          </a:bodyPr>
          <a:lstStyle/>
          <a:p>
            <a:pPr lvl="0">
              <a:spcBef>
                <a:spcPts val="0"/>
              </a:spcBef>
              <a:buNone/>
            </a:pPr>
            <a:r>
              <a:rPr lang="ca"/>
              <a:t>· Principals preguntes sobre l’actualitat amb l’oli de palma………………. 4-5</a:t>
            </a:r>
          </a:p>
          <a:p>
            <a:pPr lvl="0">
              <a:spcBef>
                <a:spcPts val="0"/>
              </a:spcBef>
              <a:buNone/>
            </a:pPr>
            <a:r>
              <a:rPr lang="ca"/>
              <a:t>· Mapa mundi………………………………………………………………….. 6</a:t>
            </a:r>
          </a:p>
          <a:p>
            <a:pPr lvl="0">
              <a:spcBef>
                <a:spcPts val="0"/>
              </a:spcBef>
              <a:buNone/>
            </a:pPr>
            <a:r>
              <a:rPr lang="ca"/>
              <a:t>· Notícies……………………………………………………………………….. 7-10</a:t>
            </a:r>
          </a:p>
          <a:p>
            <a:pPr lvl="0">
              <a:spcBef>
                <a:spcPts val="0"/>
              </a:spcBef>
              <a:buNone/>
            </a:pPr>
            <a:r>
              <a:rPr lang="ca"/>
              <a:t>· Dades més significatives………………………………………………….... 11</a:t>
            </a:r>
          </a:p>
          <a:p>
            <a:pPr lvl="0">
              <a:spcBef>
                <a:spcPts val="0"/>
              </a:spcBef>
              <a:buNone/>
            </a:pPr>
            <a:r>
              <a:rPr lang="ca"/>
              <a:t>· Marques i productes que l’utilitzin…………………………………………. 12-14</a:t>
            </a:r>
          </a:p>
          <a:p>
            <a:pPr lvl="0">
              <a:spcBef>
                <a:spcPts val="0"/>
              </a:spcBef>
              <a:buNone/>
            </a:pPr>
            <a:r>
              <a:rPr lang="ca"/>
              <a:t>·Empreses que facin alguna acció contra això…………………………….. 15</a:t>
            </a:r>
          </a:p>
          <a:p>
            <a:pPr lvl="0">
              <a:spcBef>
                <a:spcPts val="0"/>
              </a:spcBef>
              <a:buNone/>
            </a:pPr>
            <a:r>
              <a:rPr lang="ca"/>
              <a:t>· Enquesta………………………………………………………………………16-20</a:t>
            </a:r>
          </a:p>
          <a:p>
            <a:pPr lvl="0">
              <a:spcBef>
                <a:spcPts val="0"/>
              </a:spcBef>
              <a:buNone/>
            </a:pPr>
            <a:r>
              <a:rPr lang="ca"/>
              <a:t>· Resum………………………………………………………………………… 21</a:t>
            </a:r>
          </a:p>
          <a:p>
            <a:pPr lvl="0">
              <a:spcBef>
                <a:spcPts val="0"/>
              </a:spcBef>
              <a:buNone/>
            </a:pPr>
            <a:endParaRP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Enquesta</a:t>
            </a:r>
          </a:p>
        </p:txBody>
      </p:sp>
      <p:sp>
        <p:nvSpPr>
          <p:cNvPr id="181" name="Shape 18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t>Enquesta 5:</a:t>
            </a:r>
          </a:p>
          <a:p>
            <a:pPr lvl="0">
              <a:spcBef>
                <a:spcPts val="0"/>
              </a:spcBef>
              <a:buNone/>
            </a:pPr>
            <a:r>
              <a:rPr lang="ca"/>
              <a:t>Saps què és i d’on surt l’oli de palma? Em sona d’haver-ho escoltat en algun lloc</a:t>
            </a:r>
          </a:p>
          <a:p>
            <a:pPr lvl="0">
              <a:spcBef>
                <a:spcPts val="0"/>
              </a:spcBef>
              <a:buNone/>
            </a:pPr>
            <a:r>
              <a:rPr lang="ca"/>
              <a:t>Saps quins problemes suposa la seva extracció-producció a nivell ambiental? No</a:t>
            </a:r>
          </a:p>
          <a:p>
            <a:pPr lvl="0">
              <a:spcBef>
                <a:spcPts val="0"/>
              </a:spcBef>
              <a:buNone/>
            </a:pPr>
            <a:r>
              <a:rPr lang="ca"/>
              <a:t>Saps en quins productes s’utilitza? No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Resum</a:t>
            </a:r>
          </a:p>
        </p:txBody>
      </p:sp>
      <p:sp>
        <p:nvSpPr>
          <p:cNvPr id="187" name="Shape 187"/>
          <p:cNvSpPr txBox="1">
            <a:spLocks noGrp="1"/>
          </p:cNvSpPr>
          <p:nvPr>
            <p:ph type="body" idx="1"/>
          </p:nvPr>
        </p:nvSpPr>
        <p:spPr>
          <a:xfrm>
            <a:off x="311700" y="1152475"/>
            <a:ext cx="8520600" cy="3827700"/>
          </a:xfrm>
          <a:prstGeom prst="rect">
            <a:avLst/>
          </a:prstGeom>
        </p:spPr>
        <p:txBody>
          <a:bodyPr lIns="91425" tIns="91425" rIns="91425" bIns="91425" anchor="t" anchorCtr="0">
            <a:noAutofit/>
          </a:bodyPr>
          <a:lstStyle/>
          <a:p>
            <a:pPr lvl="0">
              <a:spcBef>
                <a:spcPts val="0"/>
              </a:spcBef>
              <a:buNone/>
            </a:pPr>
            <a:r>
              <a:rPr lang="ca"/>
              <a:t>Aquest és un problema molt gros, del qual la gent no es sol assabentar o no volen fer-hi res per ajudar ja que pensen que no crea problemes pel medi ambient, però no és el cas, per culpa de que per plantar les palmes als boscos estan cremant-los hi ha molta més contaminació en el medi. Els treballadors a més treballen amb condicions mínimes i salaris mínims o hi ha vegades que ni cobren, pot ser que faci que els parats disminueixin però no mereix la pena treballar tant dur per no cobrar res.  En els últims 40 anys la producció d’oli de palma ha augmentat desmesurada ment sobre tot al sud d’Àsia. La majoria dels productes que consumim diàriament malaurada ment porten aquest oli tan contaminant, però a l’hora tant barat, però n’hi ha molt poques empreses que hi facin alguna cosa per ajudar a que es deixi d’utilitzar.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Conclusió</a:t>
            </a:r>
          </a:p>
        </p:txBody>
      </p:sp>
      <p:sp>
        <p:nvSpPr>
          <p:cNvPr id="193" name="Shape 19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t>En conclusió, aquest és un problema molt poc tractat i conegut per la gent ja que no li donem gaire importància, però en té i molta. Hauríem d’informar-nos més sobre els productes que consumim i fer alguna cosa perquè no faci tant mal al planeta.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Què puc fer jo?</a:t>
            </a:r>
          </a:p>
        </p:txBody>
      </p:sp>
      <p:sp>
        <p:nvSpPr>
          <p:cNvPr id="199" name="Shape 19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t>Intentar no consumir productes que portin aquest tipus d’oli i la seva mantega, també és podria denunciar a les grans empreses les quals els seus productes en porten o aconseguir que en portin una menor quantitat.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La nostra opinió</a:t>
            </a:r>
          </a:p>
        </p:txBody>
      </p:sp>
      <p:sp>
        <p:nvSpPr>
          <p:cNvPr id="205" name="Shape 20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t>Ens ha semblat interessant aquest treball, ja que encara que l’any passat els nois i noies que estan ara a 4º ens van explicar de que anava aquest problema i tot això, no ens en recordàvem gaire i ens ha vingut molt bé per assabentar-nos dels problemes que nosaltres sense donar-nos compte contribuïm a que es produeixi i en el qual podem ajudar a que deixi de ser tan produït i demandat. Esperem que deixi de ser un problema d’aquí a uns anys i que no hagi crescut la demanda com diuen les dades.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311700" y="1754250"/>
            <a:ext cx="8520600" cy="1635000"/>
          </a:xfrm>
          <a:prstGeom prst="rect">
            <a:avLst/>
          </a:prstGeom>
        </p:spPr>
        <p:txBody>
          <a:bodyPr lIns="91425" tIns="91425" rIns="91425" bIns="91425" anchor="t" anchorCtr="0">
            <a:noAutofit/>
          </a:bodyPr>
          <a:lstStyle/>
          <a:p>
            <a:pPr lvl="0" algn="ctr">
              <a:spcBef>
                <a:spcPts val="0"/>
              </a:spcBef>
              <a:buNone/>
            </a:pPr>
            <a:r>
              <a:rPr lang="ca" sz="10000">
                <a:solidFill>
                  <a:srgbClr val="00FFFF"/>
                </a:solidFill>
              </a:rPr>
              <a:t>GRÀCIES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Índex</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t>·Conclusió………………………………………………………………….. 22</a:t>
            </a:r>
          </a:p>
          <a:p>
            <a:pPr lvl="0">
              <a:spcBef>
                <a:spcPts val="0"/>
              </a:spcBef>
              <a:buNone/>
            </a:pPr>
            <a:r>
              <a:rPr lang="ca"/>
              <a:t>· Opinió……………………………………………………………………… 23</a:t>
            </a:r>
          </a:p>
          <a:p>
            <a:pPr lvl="0">
              <a:spcBef>
                <a:spcPts val="0"/>
              </a:spcBef>
              <a:buNone/>
            </a:pPr>
            <a:r>
              <a:rPr lang="ca"/>
              <a:t>· Què puc fer jo?................................................................................... 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Principals preguntes sobre el problema</a:t>
            </a:r>
          </a:p>
        </p:txBody>
      </p:sp>
      <p:sp>
        <p:nvSpPr>
          <p:cNvPr id="73" name="Shape 73"/>
          <p:cNvSpPr txBox="1">
            <a:spLocks noGrp="1"/>
          </p:cNvSpPr>
          <p:nvPr>
            <p:ph type="body" idx="1"/>
          </p:nvPr>
        </p:nvSpPr>
        <p:spPr>
          <a:xfrm>
            <a:off x="311700" y="1152475"/>
            <a:ext cx="8520600" cy="3806400"/>
          </a:xfrm>
          <a:prstGeom prst="rect">
            <a:avLst/>
          </a:prstGeom>
        </p:spPr>
        <p:txBody>
          <a:bodyPr lIns="91425" tIns="91425" rIns="91425" bIns="91425" anchor="t" anchorCtr="0">
            <a:noAutofit/>
          </a:bodyPr>
          <a:lstStyle/>
          <a:p>
            <a:pPr lvl="0">
              <a:spcBef>
                <a:spcPts val="0"/>
              </a:spcBef>
              <a:buNone/>
            </a:pPr>
            <a:r>
              <a:rPr lang="ca"/>
              <a:t>· Què està passant? S’estan cremant boscos per replantar-los amb palmeres ja que n’hi ha molta demanda.</a:t>
            </a:r>
          </a:p>
          <a:p>
            <a:pPr lvl="0">
              <a:spcBef>
                <a:spcPts val="0"/>
              </a:spcBef>
              <a:buNone/>
            </a:pPr>
            <a:r>
              <a:rPr lang="ca"/>
              <a:t>· On està passant? Està passant a gran par d’Amèrica del Sud, part d’Àfrica del sud, Xina, Indonèsia, Malàisia i Filipines.</a:t>
            </a:r>
          </a:p>
          <a:p>
            <a:pPr lvl="0">
              <a:spcBef>
                <a:spcPts val="0"/>
              </a:spcBef>
              <a:buNone/>
            </a:pPr>
            <a:r>
              <a:rPr lang="ca"/>
              <a:t>· Per què està passant? Això passa perquè hi ha una gran demanda per part de les grans empreses d’aliments ja que és molt barat i té alguns avantatges tècnics.</a:t>
            </a:r>
          </a:p>
          <a:p>
            <a:pPr lvl="0">
              <a:spcBef>
                <a:spcPts val="0"/>
              </a:spcBef>
              <a:buNone/>
            </a:pPr>
            <a:r>
              <a:rPr lang="ca"/>
              <a:t>· Quins efectes està provocant? Aquest problema provoca que hi hagi  més contaminació a causa del diòxid de carboni que desprenen els arbres i la torba al ser cremats.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Principals preguntes sobre el problema</a:t>
            </a:r>
          </a:p>
        </p:txBody>
      </p:sp>
      <p:sp>
        <p:nvSpPr>
          <p:cNvPr id="79" name="Shape 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t>· Quines connexions o semblances hi ha amb d’altres problemes similars? </a:t>
            </a:r>
          </a:p>
          <a:p>
            <a:pPr lvl="0">
              <a:spcBef>
                <a:spcPts val="0"/>
              </a:spcBef>
              <a:buNone/>
            </a:pPr>
            <a:r>
              <a:rPr lang="ca"/>
              <a:t>· Quines alternatives hi ha? L’oli de soja, l’oli de gira-sol</a:t>
            </a:r>
          </a:p>
          <a:p>
            <a:pPr lvl="0">
              <a:spcBef>
                <a:spcPts val="0"/>
              </a:spcBef>
              <a:buNone/>
            </a:pPr>
            <a:r>
              <a:rPr lang="ca"/>
              <a:t>· Què puc fer jo?</a:t>
            </a:r>
          </a:p>
          <a:p>
            <a:pPr marL="457200" lvl="0" indent="-228600" rtl="0">
              <a:spcBef>
                <a:spcPts val="0"/>
              </a:spcBef>
              <a:buChar char="-"/>
            </a:pPr>
            <a:r>
              <a:rPr lang="ca"/>
              <a:t>Reduir el consum d’aliments processats</a:t>
            </a:r>
          </a:p>
          <a:p>
            <a:pPr marL="457200" lvl="0" indent="-228600" rtl="0">
              <a:spcBef>
                <a:spcPts val="0"/>
              </a:spcBef>
              <a:buChar char="-"/>
            </a:pPr>
            <a:r>
              <a:rPr lang="ca"/>
              <a:t>Buscar menjar del qual puguem conèixer els ingredients</a:t>
            </a:r>
          </a:p>
          <a:p>
            <a:pPr marL="457200" lvl="0" indent="-228600" rtl="0">
              <a:spcBef>
                <a:spcPts val="0"/>
              </a:spcBef>
              <a:buChar char="-"/>
            </a:pPr>
            <a:r>
              <a:rPr lang="ca"/>
              <a:t>No anar a restaurants ni xurreries que fregeixin amb oli de palma</a:t>
            </a:r>
          </a:p>
          <a:p>
            <a:pPr marL="457200" lvl="0" indent="-228600">
              <a:spcBef>
                <a:spcPts val="0"/>
              </a:spcBef>
              <a:buChar char="-"/>
            </a:pPr>
            <a:r>
              <a:rPr lang="ca"/>
              <a:t>Buscar els tipus d’oli a l’etiqueta del producte que anem a comprar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ca" sz="2400">
                <a:solidFill>
                  <a:schemeClr val="lt2"/>
                </a:solidFill>
              </a:rPr>
              <a:t>Mapa mundi</a:t>
            </a:r>
          </a:p>
        </p:txBody>
      </p:sp>
      <p:sp>
        <p:nvSpPr>
          <p:cNvPr id="85" name="Shape 8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t>                                                                               </a:t>
            </a:r>
          </a:p>
        </p:txBody>
      </p:sp>
      <p:pic>
        <p:nvPicPr>
          <p:cNvPr id="86" name="Shape 86"/>
          <p:cNvPicPr preferRelativeResize="0"/>
          <p:nvPr/>
        </p:nvPicPr>
        <p:blipFill>
          <a:blip r:embed="rId3">
            <a:alphaModFix/>
          </a:blip>
          <a:stretch>
            <a:fillRect/>
          </a:stretch>
        </p:blipFill>
        <p:spPr>
          <a:xfrm>
            <a:off x="2883525" y="358574"/>
            <a:ext cx="5717052" cy="4046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ca"/>
              <a:t>noticies</a:t>
            </a:r>
          </a:p>
        </p:txBody>
      </p:sp>
      <p:sp>
        <p:nvSpPr>
          <p:cNvPr id="92" name="Shape 92"/>
          <p:cNvSpPr txBox="1">
            <a:spLocks noGrp="1"/>
          </p:cNvSpPr>
          <p:nvPr>
            <p:ph type="body" idx="1"/>
          </p:nvPr>
        </p:nvSpPr>
        <p:spPr>
          <a:xfrm>
            <a:off x="311700" y="1117500"/>
            <a:ext cx="8520600" cy="3839400"/>
          </a:xfrm>
          <a:prstGeom prst="rect">
            <a:avLst/>
          </a:prstGeom>
          <a:ln w="9525" cap="flat" cmpd="sng">
            <a:solidFill>
              <a:schemeClr val="lt1"/>
            </a:solidFill>
            <a:prstDash val="solid"/>
            <a:round/>
            <a:headEnd type="none" w="med" len="med"/>
            <a:tailEnd type="none" w="med" len="med"/>
          </a:ln>
        </p:spPr>
        <p:txBody>
          <a:bodyPr lIns="91425" tIns="91425" rIns="91425" bIns="91425" anchor="t" anchorCtr="0">
            <a:noAutofit/>
          </a:bodyPr>
          <a:lstStyle/>
          <a:p>
            <a:pPr lvl="0">
              <a:spcBef>
                <a:spcPts val="0"/>
              </a:spcBef>
              <a:buNone/>
            </a:pPr>
            <a:r>
              <a:rPr lang="ca"/>
              <a:t>el costat fosc de l’oli mes consumit del món</a:t>
            </a:r>
          </a:p>
          <a:p>
            <a:pPr lvl="0">
              <a:spcBef>
                <a:spcPts val="0"/>
              </a:spcBef>
              <a:buNone/>
            </a:pPr>
            <a:r>
              <a:rPr lang="ca"/>
              <a:t>12.10.2015 el confidencial </a:t>
            </a:r>
          </a:p>
          <a:p>
            <a:pPr lvl="0">
              <a:spcBef>
                <a:spcPts val="0"/>
              </a:spcBef>
              <a:buNone/>
            </a:pPr>
            <a:r>
              <a:rPr lang="ca" u="sng">
                <a:solidFill>
                  <a:schemeClr val="hlink"/>
                </a:solidFill>
                <a:hlinkClick r:id="rId3"/>
              </a:rPr>
              <a:t>http://www.elconfidencial.com/mundo/2015-10-12/el-lado-oscuro-del-aceite-mas-consumido-del-mundo-los-secretos-del-aceite-de-palma_1052708/</a:t>
            </a:r>
          </a:p>
          <a:p>
            <a:pPr lvl="0">
              <a:spcBef>
                <a:spcPts val="0"/>
              </a:spcBef>
              <a:buNone/>
            </a:pPr>
            <a:r>
              <a:rPr lang="ca"/>
              <a:t>Aquesta notícia ens explica principalment que cada hora es deforesta a Indonesia l’equivalent a 300 camps de futbol per culp a de l’oli de palma, també ens comunica que varies investigacions coincideixen en que les condicions dels treballador semblen de l’esclavitut ja que els treballadors rebien un sou per sota del mínim o directament no el rebien.</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ca">
                <a:solidFill>
                  <a:srgbClr val="B7B7B7"/>
                </a:solidFill>
              </a:rPr>
              <a:t>Es creu que alguns dels herbicides com el Paraquat produeixen mal en el fetge i els ronyons. I per acabar ens diu que les plantacions generen molts llocs de treball ja que el sector utilitza a 500.000 persones i que és l’oli més ecològic ja que necessita 10 vegades menys sòl per a la mateixa quantitat de producció que la majoria dels olis alternatius.</a:t>
            </a:r>
          </a:p>
          <a:p>
            <a:pPr lvl="0">
              <a:spcBef>
                <a:spcPts val="0"/>
              </a:spcBef>
              <a:buNone/>
            </a:pPr>
            <a:endParaRPr sz="1450">
              <a:solidFill>
                <a:srgbClr val="B7B7B7"/>
              </a:solidFill>
            </a:endParaRPr>
          </a:p>
          <a:p>
            <a:pPr lvl="0">
              <a:spcBef>
                <a:spcPts val="0"/>
              </a:spcBef>
              <a:buNone/>
            </a:pPr>
            <a:endParaRP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311700" y="268250"/>
            <a:ext cx="8520600" cy="4300500"/>
          </a:xfrm>
          <a:prstGeom prst="rect">
            <a:avLst/>
          </a:prstGeom>
        </p:spPr>
        <p:txBody>
          <a:bodyPr lIns="91425" tIns="91425" rIns="91425" bIns="91425" anchor="t" anchorCtr="0">
            <a:noAutofit/>
          </a:bodyPr>
          <a:lstStyle/>
          <a:p>
            <a:pPr lvl="0">
              <a:spcBef>
                <a:spcPts val="0"/>
              </a:spcBef>
              <a:buNone/>
            </a:pPr>
            <a:r>
              <a:rPr lang="ca"/>
              <a:t>Les greus conseqüències de la producció d'oli de palma </a:t>
            </a:r>
          </a:p>
          <a:p>
            <a:pPr lvl="0">
              <a:spcBef>
                <a:spcPts val="0"/>
              </a:spcBef>
              <a:buNone/>
            </a:pPr>
            <a:r>
              <a:rPr lang="ca"/>
              <a:t>30.09.2015 xarxanet.org</a:t>
            </a:r>
          </a:p>
          <a:p>
            <a:pPr lvl="0">
              <a:spcBef>
                <a:spcPts val="0"/>
              </a:spcBef>
              <a:buNone/>
            </a:pPr>
            <a:r>
              <a:rPr lang="ca" u="sng">
                <a:solidFill>
                  <a:schemeClr val="hlink"/>
                </a:solidFill>
                <a:hlinkClick r:id="rId3"/>
              </a:rPr>
              <a:t>http://xarxanet.org/ambiental/noticies/les-greus-consequencies-de-la-produccio-d-oli-de-palma</a:t>
            </a:r>
          </a:p>
          <a:p>
            <a:pPr lvl="0">
              <a:spcBef>
                <a:spcPts val="0"/>
              </a:spcBef>
              <a:buNone/>
            </a:pPr>
            <a:r>
              <a:rPr lang="ca"/>
              <a:t>A mesura que les plantacions de palma africana augmenten a escala mundial, diverses organitzacions sensibilitzen l'opinió pública i demanen mesures als governs per evitar les repercussions ambientals i socials. </a:t>
            </a:r>
          </a:p>
          <a:p>
            <a:pPr lvl="0">
              <a:spcBef>
                <a:spcPts val="0"/>
              </a:spcBef>
              <a:buNone/>
            </a:pPr>
            <a:endParaRPr/>
          </a:p>
          <a:p>
            <a:pPr lvl="0">
              <a:spcBef>
                <a:spcPts val="0"/>
              </a:spcBef>
              <a:buNone/>
            </a:pPr>
            <a:endParaRPr/>
          </a:p>
        </p:txBody>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Presentación en pantalla (16:9)</PresentationFormat>
  <Paragraphs>93</Paragraphs>
  <Slides>25</Slides>
  <Notes>25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25</vt:i4>
      </vt:variant>
    </vt:vector>
  </HeadingPairs>
  <TitlesOfParts>
    <vt:vector size="28" baseType="lpstr">
      <vt:lpstr>Alegreya</vt:lpstr>
      <vt:lpstr>Arial</vt:lpstr>
      <vt:lpstr>simple-dark-2</vt:lpstr>
      <vt:lpstr>OLI DE PALMA</vt:lpstr>
      <vt:lpstr>Índex</vt:lpstr>
      <vt:lpstr>Índex</vt:lpstr>
      <vt:lpstr>Principals preguntes sobre el problema</vt:lpstr>
      <vt:lpstr>Principals preguntes sobre el problema</vt:lpstr>
      <vt:lpstr>Mapa mundi</vt:lpstr>
      <vt:lpstr>noticies</vt:lpstr>
      <vt:lpstr>Presentación de PowerPoint</vt:lpstr>
      <vt:lpstr>Presentación de PowerPoint</vt:lpstr>
      <vt:lpstr>Presentación de PowerPoint</vt:lpstr>
      <vt:lpstr>Producció 1975-2003, Malàisia i Indonesia</vt:lpstr>
      <vt:lpstr>productes que contenen oli de palma</vt:lpstr>
      <vt:lpstr>Presentación de PowerPoint</vt:lpstr>
      <vt:lpstr>Presentación de PowerPoint</vt:lpstr>
      <vt:lpstr>empresa amb alternativa</vt:lpstr>
      <vt:lpstr>Enquestes</vt:lpstr>
      <vt:lpstr>Enquesta</vt:lpstr>
      <vt:lpstr>Enquesta</vt:lpstr>
      <vt:lpstr>Enquesta</vt:lpstr>
      <vt:lpstr>Enquesta</vt:lpstr>
      <vt:lpstr>Resum</vt:lpstr>
      <vt:lpstr>Conclusió</vt:lpstr>
      <vt:lpstr>Què puc fer jo?</vt:lpstr>
      <vt:lpstr>La nostra opinió</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 DE PALMA</dc:title>
  <dc:creator>alumne</dc:creator>
  <cp:lastModifiedBy>alumne</cp:lastModifiedBy>
  <cp:revision>1</cp:revision>
  <dcterms:modified xsi:type="dcterms:W3CDTF">2016-10-17T10:21:47Z</dcterms:modified>
</cp:coreProperties>
</file>